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sldIdLst>
    <p:sldId id="256" r:id="rId2"/>
    <p:sldId id="270" r:id="rId3"/>
    <p:sldId id="264" r:id="rId4"/>
    <p:sldId id="259" r:id="rId5"/>
    <p:sldId id="260" r:id="rId6"/>
    <p:sldId id="261" r:id="rId7"/>
    <p:sldId id="262" r:id="rId8"/>
    <p:sldId id="268" r:id="rId9"/>
    <p:sldId id="263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8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59"/>
    <p:restoredTop sz="96405"/>
  </p:normalViewPr>
  <p:slideViewPr>
    <p:cSldViewPr snapToGrid="0" snapToObjects="1">
      <p:cViewPr varScale="1">
        <p:scale>
          <a:sx n="98" d="100"/>
          <a:sy n="98" d="100"/>
        </p:scale>
        <p:origin x="208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 You</a:t>
            </a:r>
            <a:r>
              <a:rPr lang="en-US" baseline="0" dirty="0"/>
              <a:t> Understand What the Procedure Will Involve Today?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5-BD45-B840-D43A9D0F3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5-BD45-B840-D43A9D0F3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5-BD45-B840-D43A9D0F3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385248"/>
        <c:axId val="163774432"/>
      </c:barChart>
      <c:catAx>
        <c:axId val="2373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74432"/>
        <c:crosses val="autoZero"/>
        <c:auto val="1"/>
        <c:lblAlgn val="ctr"/>
        <c:lblOffset val="100"/>
        <c:noMultiLvlLbl val="0"/>
      </c:catAx>
      <c:valAx>
        <c:axId val="16377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3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 You</a:t>
            </a:r>
            <a:r>
              <a:rPr lang="en-US" baseline="0" dirty="0"/>
              <a:t> Understand the Possible Benefits of the Procedure Today?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5-BD45-B840-D43A9D0F3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5-BD45-B840-D43A9D0F3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5-BD45-B840-D43A9D0F3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385248"/>
        <c:axId val="163774432"/>
      </c:barChart>
      <c:catAx>
        <c:axId val="2373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74432"/>
        <c:crosses val="autoZero"/>
        <c:auto val="1"/>
        <c:lblAlgn val="ctr"/>
        <c:lblOffset val="100"/>
        <c:noMultiLvlLbl val="0"/>
      </c:catAx>
      <c:valAx>
        <c:axId val="16377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3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 You</a:t>
            </a:r>
            <a:r>
              <a:rPr lang="en-US" baseline="0" dirty="0"/>
              <a:t> Understand the Possible Risks of the Procedure Today?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5-BD45-B840-D43A9D0F3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5-BD45-B840-D43A9D0F3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5-BD45-B840-D43A9D0F3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385248"/>
        <c:axId val="163774432"/>
      </c:barChart>
      <c:catAx>
        <c:axId val="2373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74432"/>
        <c:crosses val="autoZero"/>
        <c:auto val="1"/>
        <c:lblAlgn val="ctr"/>
        <c:lblOffset val="100"/>
        <c:noMultiLvlLbl val="0"/>
      </c:catAx>
      <c:valAx>
        <c:axId val="16377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3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 You</a:t>
            </a:r>
            <a:r>
              <a:rPr lang="en-US" baseline="0" dirty="0"/>
              <a:t> Understand the Alternatives to the Procedure Today?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5-BD45-B840-D43A9D0F34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Partialy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5-BD45-B840-D43A9D0F34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Animation Support</c:v>
                </c:pt>
                <c:pt idx="1">
                  <c:v>Animation Support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5-BD45-B840-D43A9D0F3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7385248"/>
        <c:axId val="163774432"/>
      </c:barChart>
      <c:catAx>
        <c:axId val="23738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774432"/>
        <c:crosses val="autoZero"/>
        <c:auto val="1"/>
        <c:lblAlgn val="ctr"/>
        <c:lblOffset val="100"/>
        <c:noMultiLvlLbl val="0"/>
      </c:catAx>
      <c:valAx>
        <c:axId val="163774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38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27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7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9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35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53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511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6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5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9B482E8-6E0E-1B4F-B1FD-C69DB9E858D9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6018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8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CAD5-3AFB-B94C-A904-E3E3D6374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7185" y="1884382"/>
            <a:ext cx="10417629" cy="3089235"/>
          </a:xfrm>
        </p:spPr>
        <p:txBody>
          <a:bodyPr>
            <a:normAutofit/>
          </a:bodyPr>
          <a:lstStyle/>
          <a:p>
            <a:r>
              <a:rPr lang="en-US" dirty="0"/>
              <a:t>Animation Supported Consent for Coronary Artery Bypass and Aortic Valve Replacement Procedures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571271-AE2E-5E4E-95AC-5157CD00987A}"/>
              </a:ext>
            </a:extLst>
          </p:cNvPr>
          <p:cNvSpPr txBox="1"/>
          <p:nvPr/>
        </p:nvSpPr>
        <p:spPr>
          <a:xfrm>
            <a:off x="2465221" y="5128761"/>
            <a:ext cx="6821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Abstract presented at Society of Cardiothoracic Surgeons, Belfast 2021</a:t>
            </a:r>
          </a:p>
        </p:txBody>
      </p:sp>
    </p:spTree>
    <p:extLst>
      <p:ext uri="{BB962C8B-B14F-4D97-AF65-F5344CB8AC3E}">
        <p14:creationId xmlns:p14="http://schemas.microsoft.com/office/powerpoint/2010/main" val="292230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608515-FDC3-2E4D-9F58-F037E252C3D4}"/>
              </a:ext>
            </a:extLst>
          </p:cNvPr>
          <p:cNvSpPr txBox="1"/>
          <p:nvPr/>
        </p:nvSpPr>
        <p:spPr>
          <a:xfrm>
            <a:off x="337505" y="2389656"/>
            <a:ext cx="115169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8589"/>
                </a:solidFill>
              </a:rPr>
              <a:t>Baseline patient understanding of procedure, benefits, risks and alternatives was moderate to poor indicating a need for quality improvement.</a:t>
            </a:r>
          </a:p>
          <a:p>
            <a:endParaRPr lang="en-US" sz="2400" dirty="0">
              <a:solidFill>
                <a:srgbClr val="04858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8589"/>
                </a:solidFill>
              </a:rPr>
              <a:t>Animation support led to a greater level of understanding across all consent domains : procedure, benefits, risks and alternatives.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4858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8589"/>
                </a:solidFill>
              </a:rPr>
              <a:t>Patients who watched the animations would recommend their use to others</a:t>
            </a:r>
          </a:p>
          <a:p>
            <a:endParaRPr lang="en-US" sz="2400" dirty="0">
              <a:solidFill>
                <a:srgbClr val="0485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51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 err="1"/>
              <a:t>ACKNOWLEDGEMents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608515-FDC3-2E4D-9F58-F037E252C3D4}"/>
              </a:ext>
            </a:extLst>
          </p:cNvPr>
          <p:cNvSpPr txBox="1"/>
          <p:nvPr/>
        </p:nvSpPr>
        <p:spPr>
          <a:xfrm>
            <a:off x="675011" y="2193713"/>
            <a:ext cx="115169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48589"/>
                </a:solidFill>
              </a:rPr>
              <a:t>Thanks to Explain my Procedure Ltd for creating the animations and making them available for use during the audit. © </a:t>
            </a:r>
            <a:r>
              <a:rPr lang="en-US" sz="2400" dirty="0" err="1">
                <a:solidFill>
                  <a:srgbClr val="048589"/>
                </a:solidFill>
              </a:rPr>
              <a:t>ExplainmyProcedure</a:t>
            </a:r>
            <a:r>
              <a:rPr lang="en-US" sz="2400" dirty="0">
                <a:solidFill>
                  <a:srgbClr val="048589"/>
                </a:solidFill>
              </a:rPr>
              <a:t>. </a:t>
            </a:r>
          </a:p>
          <a:p>
            <a:endParaRPr lang="en-US" sz="2400" dirty="0">
              <a:solidFill>
                <a:srgbClr val="048589"/>
              </a:solidFill>
            </a:endParaRPr>
          </a:p>
          <a:p>
            <a:r>
              <a:rPr lang="en-US" sz="2400" dirty="0">
                <a:solidFill>
                  <a:srgbClr val="048589"/>
                </a:solidFill>
              </a:rPr>
              <a:t>Professor David Wald (Consent Lead) for overall supervision of audit</a:t>
            </a:r>
          </a:p>
          <a:p>
            <a:endParaRPr lang="en-US" sz="2400" dirty="0">
              <a:solidFill>
                <a:srgbClr val="048589"/>
              </a:solidFill>
            </a:endParaRPr>
          </a:p>
          <a:p>
            <a:r>
              <a:rPr lang="en-US" sz="2400" dirty="0">
                <a:solidFill>
                  <a:srgbClr val="048589"/>
                </a:solidFill>
              </a:rPr>
              <a:t>Alex </a:t>
            </a:r>
            <a:r>
              <a:rPr lang="en-US" sz="2400" dirty="0" err="1">
                <a:solidFill>
                  <a:srgbClr val="048589"/>
                </a:solidFill>
              </a:rPr>
              <a:t>Shipolini</a:t>
            </a:r>
            <a:r>
              <a:rPr lang="en-US" sz="2400" dirty="0">
                <a:solidFill>
                  <a:srgbClr val="048589"/>
                </a:solidFill>
              </a:rPr>
              <a:t> (Cardiac </a:t>
            </a:r>
            <a:r>
              <a:rPr lang="en-US" sz="2400" dirty="0" err="1">
                <a:solidFill>
                  <a:srgbClr val="048589"/>
                </a:solidFill>
              </a:rPr>
              <a:t>Suregeon</a:t>
            </a:r>
            <a:r>
              <a:rPr lang="en-US" sz="2400" dirty="0">
                <a:solidFill>
                  <a:srgbClr val="048589"/>
                </a:solidFill>
              </a:rPr>
              <a:t>) for implementation support</a:t>
            </a:r>
          </a:p>
          <a:p>
            <a:endParaRPr lang="en-US" sz="2400" dirty="0">
              <a:solidFill>
                <a:srgbClr val="048589"/>
              </a:solidFill>
            </a:endParaRPr>
          </a:p>
          <a:p>
            <a:r>
              <a:rPr lang="en-US" sz="2400" dirty="0">
                <a:solidFill>
                  <a:srgbClr val="048589"/>
                </a:solidFill>
              </a:rPr>
              <a:t>David Ike and Matthieu </a:t>
            </a:r>
            <a:r>
              <a:rPr lang="en-US" sz="2400" dirty="0" err="1">
                <a:solidFill>
                  <a:srgbClr val="048589"/>
                </a:solidFill>
              </a:rPr>
              <a:t>Durrand</a:t>
            </a:r>
            <a:r>
              <a:rPr lang="en-US" sz="2400" dirty="0">
                <a:solidFill>
                  <a:srgbClr val="048589"/>
                </a:solidFill>
              </a:rPr>
              <a:t>-Hill (surgical trainees) for audit data collection</a:t>
            </a:r>
          </a:p>
          <a:p>
            <a:endParaRPr lang="en-US" sz="2400" dirty="0">
              <a:solidFill>
                <a:srgbClr val="0485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13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declaration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1C52E-D99F-7843-8CEF-59C9A7B78220}"/>
              </a:ext>
            </a:extLst>
          </p:cNvPr>
          <p:cNvSpPr txBox="1"/>
          <p:nvPr/>
        </p:nvSpPr>
        <p:spPr>
          <a:xfrm>
            <a:off x="263885" y="1964353"/>
            <a:ext cx="115169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David Wald is </a:t>
            </a:r>
            <a:r>
              <a:rPr lang="en-US" altLang="en-US" sz="2400" dirty="0"/>
              <a:t>Founder and Director of Explain my Procedure Ltd that created the animations used in this QI project and Audit</a:t>
            </a:r>
          </a:p>
          <a:p>
            <a:endParaRPr lang="en-US" sz="2400" dirty="0">
              <a:solidFill>
                <a:srgbClr val="0485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94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Methods and Sample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81C52E-D99F-7843-8CEF-59C9A7B78220}"/>
              </a:ext>
            </a:extLst>
          </p:cNvPr>
          <p:cNvSpPr txBox="1"/>
          <p:nvPr/>
        </p:nvSpPr>
        <p:spPr>
          <a:xfrm>
            <a:off x="263885" y="1964353"/>
            <a:ext cx="115169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Baseline understanding of Coronary Artery bypass and Aortic valve replacement procedures (Questionnaire) n=21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8589"/>
                </a:solidFill>
              </a:rPr>
              <a:t>Videos animations developed by Explain my Procedure Ltd 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4858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8589"/>
                </a:solidFill>
              </a:rPr>
              <a:t>Links to videos sent out to patients preadmission</a:t>
            </a:r>
          </a:p>
          <a:p>
            <a:r>
              <a:rPr lang="en-US" sz="2400" dirty="0">
                <a:solidFill>
                  <a:srgbClr val="048589"/>
                </a:solidFill>
              </a:rPr>
              <a:t>   (patients watching videos preadmission n=4)</a:t>
            </a:r>
          </a:p>
          <a:p>
            <a:endParaRPr lang="en-US" sz="2400" dirty="0">
              <a:solidFill>
                <a:srgbClr val="04858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48589"/>
                </a:solidFill>
              </a:rPr>
              <a:t>Patients watching videos preoperatively on </a:t>
            </a:r>
            <a:r>
              <a:rPr lang="en-US" sz="2400" dirty="0" err="1">
                <a:solidFill>
                  <a:srgbClr val="048589"/>
                </a:solidFill>
              </a:rPr>
              <a:t>Videobook</a:t>
            </a:r>
            <a:r>
              <a:rPr lang="en-US" sz="2400" dirty="0">
                <a:solidFill>
                  <a:srgbClr val="048589"/>
                </a:solidFill>
              </a:rPr>
              <a:t> (n=12)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4858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Understanding of Coronary Artery bypass and Aortic valve replacement procedures (Questionnaire) n=16</a:t>
            </a:r>
          </a:p>
          <a:p>
            <a:endParaRPr lang="en-US" sz="2400" dirty="0">
              <a:solidFill>
                <a:srgbClr val="0485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2AC70A-1D72-0E47-B734-6A4ECC7C4CAB}"/>
              </a:ext>
            </a:extLst>
          </p:cNvPr>
          <p:cNvSpPr txBox="1"/>
          <p:nvPr/>
        </p:nvSpPr>
        <p:spPr>
          <a:xfrm>
            <a:off x="10060723" y="3150729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048589"/>
                </a:solidFill>
              </a:rPr>
              <a:t>Videobook</a:t>
            </a:r>
            <a:endParaRPr lang="en-US" sz="2400" dirty="0">
              <a:solidFill>
                <a:srgbClr val="04858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67A197-E71A-614E-8E51-59FE9D274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3815" y="3586128"/>
            <a:ext cx="26543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4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Results – understanding of the procedure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4D4551-6F29-C448-BDA6-86B077D78E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4522315"/>
              </p:ext>
            </p:extLst>
          </p:nvPr>
        </p:nvGraphicFramePr>
        <p:xfrm>
          <a:off x="1632688" y="2219588"/>
          <a:ext cx="892662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262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Results – understanding of the procedure’s Benefits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4D4551-6F29-C448-BDA6-86B077D78E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1489106"/>
              </p:ext>
            </p:extLst>
          </p:nvPr>
        </p:nvGraphicFramePr>
        <p:xfrm>
          <a:off x="1632688" y="2219588"/>
          <a:ext cx="892662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821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Results – understanding of the procedure’s Risks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4D4551-6F29-C448-BDA6-86B077D78E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4433258"/>
              </p:ext>
            </p:extLst>
          </p:nvPr>
        </p:nvGraphicFramePr>
        <p:xfrm>
          <a:off x="1632688" y="2219588"/>
          <a:ext cx="892662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778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Results – understanding of the procedure’s Alternatives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4D4551-6F29-C448-BDA6-86B077D78E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624765"/>
              </p:ext>
            </p:extLst>
          </p:nvPr>
        </p:nvGraphicFramePr>
        <p:xfrm>
          <a:off x="1632688" y="2219588"/>
          <a:ext cx="8926623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459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Results – Summary of patient understanding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51DFBD-3BAC-3644-94E0-6E0E90EC114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94" y="2052594"/>
            <a:ext cx="9713612" cy="45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1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88197-4FB3-4A4E-B0DC-D6A991797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612"/>
            <a:ext cx="12192000" cy="1198861"/>
          </a:xfrm>
        </p:spPr>
        <p:txBody>
          <a:bodyPr/>
          <a:lstStyle/>
          <a:p>
            <a:pPr algn="l"/>
            <a:r>
              <a:rPr lang="en-US" dirty="0"/>
              <a:t>Results – Feedback from patients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150DB77-279F-584A-86AA-3D4E97D9B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26282"/>
              </p:ext>
            </p:extLst>
          </p:nvPr>
        </p:nvGraphicFramePr>
        <p:xfrm>
          <a:off x="388679" y="2573079"/>
          <a:ext cx="11414642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7321">
                  <a:extLst>
                    <a:ext uri="{9D8B030D-6E8A-4147-A177-3AD203B41FA5}">
                      <a16:colId xmlns:a16="http://schemas.microsoft.com/office/drawing/2014/main" val="3679884270"/>
                    </a:ext>
                  </a:extLst>
                </a:gridCol>
                <a:gridCol w="5707321">
                  <a:extLst>
                    <a:ext uri="{9D8B030D-6E8A-4147-A177-3AD203B41FA5}">
                      <a16:colId xmlns:a16="http://schemas.microsoft.com/office/drawing/2014/main" val="2871221068"/>
                    </a:ext>
                  </a:extLst>
                </a:gridCol>
              </a:tblGrid>
              <a:tr h="25411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Poor eyesight cant read but able to watch videos. Video book is fantastic and comprehensive.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Video book is fantastic would recommend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Excellent video, would recommend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Translation really good and simple, useful video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Very useful video as cant read or write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Would recommend video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Watched with family. Very useful would recommend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Very comprehensive, time saving. Would recommend as first line communication to patients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Would recommend video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Brilliant video would recommend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Video of procedures make me anxious. As afraid of blood etc.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</a:rPr>
                        <a:t>Video link didn’t work as poor quality QR code printed on recycled paper.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890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64443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{AAE3F39B-6331-BF42-A688-CB886D551E09}tf10001120</Template>
  <TotalTime>94</TotalTime>
  <Words>417</Words>
  <Application>Microsoft Macintosh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Animation Supported Consent for Coronary Artery Bypass and Aortic Valve Replacement Procedures</vt:lpstr>
      <vt:lpstr>declaration</vt:lpstr>
      <vt:lpstr>Methods and Sample</vt:lpstr>
      <vt:lpstr>Results – understanding of the procedure</vt:lpstr>
      <vt:lpstr>Results – understanding of the procedure’s Benefits</vt:lpstr>
      <vt:lpstr>Results – understanding of the procedure’s Risks</vt:lpstr>
      <vt:lpstr>Results – understanding of the procedure’s Alternatives</vt:lpstr>
      <vt:lpstr>Results – Summary of patient understanding</vt:lpstr>
      <vt:lpstr>Results – Feedback from patients</vt:lpstr>
      <vt:lpstr>Conclusion</vt:lpstr>
      <vt:lpstr>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Animation Supported Consent for Coronary Artery Bypass and Aortic Valve Replacement Procedures</dc:title>
  <dc:creator>matt hill</dc:creator>
  <cp:lastModifiedBy>David Wald</cp:lastModifiedBy>
  <cp:revision>13</cp:revision>
  <dcterms:created xsi:type="dcterms:W3CDTF">2020-10-09T12:25:21Z</dcterms:created>
  <dcterms:modified xsi:type="dcterms:W3CDTF">2022-08-01T13:02:43Z</dcterms:modified>
</cp:coreProperties>
</file>